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media/image57.png" ContentType="image/png"/>
  <Override PartName="/ppt/media/image28.jpeg" ContentType="image/jpeg"/>
  <Override PartName="/ppt/media/image1.png" ContentType="image/png"/>
  <Override PartName="/ppt/media/image2.png" ContentType="image/png"/>
  <Override PartName="/ppt/media/image51.png" ContentType="image/png"/>
  <Override PartName="/ppt/media/image9.jpeg" ContentType="image/jpeg"/>
  <Override PartName="/ppt/media/image59.png" ContentType="image/png"/>
  <Override PartName="/ppt/media/image3.png" ContentType="image/png"/>
  <Override PartName="/ppt/media/image58.jpeg" ContentType="image/jpeg"/>
  <Override PartName="/ppt/media/image21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7.png" ContentType="image/png"/>
  <Override PartName="/ppt/media/image23.jpeg" ContentType="image/jpeg"/>
  <Override PartName="/ppt/media/image8.png" ContentType="image/png"/>
  <Override PartName="/ppt/media/image10.png" ContentType="image/pn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35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52.jpeg" ContentType="image/jpeg"/>
  <Override PartName="/ppt/media/image18.png" ContentType="image/png"/>
  <Override PartName="/ppt/media/image19.png" ContentType="image/png"/>
  <Override PartName="/ppt/media/image44.png" ContentType="image/png"/>
  <Override PartName="/ppt/media/image20.jpeg" ContentType="image/jpeg"/>
  <Override PartName="/ppt/media/image22.png" ContentType="image/png"/>
  <Override PartName="/ppt/media/image24.png" ContentType="image/png"/>
  <Override PartName="/ppt/media/image25.png" ContentType="image/png"/>
  <Override PartName="/ppt/media/image37.png" ContentType="image/png"/>
  <Override PartName="/ppt/media/image26.jpeg" ContentType="image/jpeg"/>
  <Override PartName="/ppt/media/image27.png" ContentType="image/png"/>
  <Override PartName="/ppt/media/image29.png" ContentType="image/png"/>
  <Override PartName="/ppt/media/image30.jpeg" ContentType="image/jpeg"/>
  <Override PartName="/ppt/media/image31.png" ContentType="image/png"/>
  <Override PartName="/ppt/media/image32.jpeg" ContentType="image/jpeg"/>
  <Override PartName="/ppt/media/image48.jpeg" ContentType="image/jpeg"/>
  <Override PartName="/ppt/media/image33.png" ContentType="image/png"/>
  <Override PartName="/ppt/media/image34.png" ContentType="image/png"/>
  <Override PartName="/ppt/media/image36.png" ContentType="image/png"/>
  <Override PartName="/ppt/media/image45.png" ContentType="image/png"/>
  <Override PartName="/ppt/media/image38.jpeg" ContentType="image/jpeg"/>
  <Override PartName="/ppt/media/image39.png" ContentType="image/png"/>
  <Override PartName="/ppt/media/image40.jpeg" ContentType="image/jpeg"/>
  <Override PartName="/ppt/media/image41.png" ContentType="image/png"/>
  <Override PartName="/ppt/media/image42.png" ContentType="image/png"/>
  <Override PartName="/ppt/media/image50.png" ContentType="image/png"/>
  <Override PartName="/ppt/media/image43.jpeg" ContentType="image/jpeg"/>
  <Override PartName="/ppt/media/image46.png" ContentType="image/png"/>
  <Override PartName="/ppt/media/image47.png" ContentType="image/png"/>
  <Override PartName="/ppt/media/image49.png" ContentType="image/png"/>
  <Override PartName="/ppt/media/image53.png" ContentType="image/png"/>
  <Override PartName="/ppt/media/image54.png" ContentType="image/png"/>
  <Override PartName="/ppt/media/image55.jpeg" ContentType="image/jpeg"/>
  <Override PartName="/ppt/media/image56.png" ContentType="image/png"/>
  <Override PartName="/ppt/media/image60.png" ContentType="image/png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7F737408-D206-45E8-A013-F40D2D5B691F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jpeg"/><Relationship Id="rId3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jpeg"/><Relationship Id="rId3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648000" y="2409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Procena veličine, cene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 planiranje projekta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3240000"/>
            <a:ext cx="9071640" cy="18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Predrag Dimitrijević 1126/2015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Bitne tačke procene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Procena (cene i vremena) projekta nije njegov plan, već samo njegova ulazna informacija.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Funkcija promenljivosti bi trebalo da prati svaku procenu.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Promena faktora kako bi se zadovoljili odgovori prizivaju nevolju.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Bitne tačke procene (2)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Udružiti se sa klijentom kako bi zajedno delili rizike i probleme kao odrasli.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Biti iskren - ako raspored plana ne deluje izvodljivo, verovatno nije.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 izmeni plana projekta uzeti u obzir šta je klijentu prioriet da se završi.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Osnovni oblik formule za procenu projekta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p * S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-  Količina truda koja se meri u Osoba-Mesecima (Person-Month)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- Konstanta  produktivnosti čija vrednost zavisi od autora i koja predstavlja broj SLOC-a po jednoj Osobi-Mesecu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-  Veličina projekta koja se meri u hiljadama linija izvornog koda (KLOC)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Nalazi IBM-a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Istraživanje IBM-a nad 60 projekata je proizvelo model sledećeg oblika.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je veličina projekata koja se meri u KLOC-ovima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5.2 je skalirajući faktor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5" name="Formula 3"/>
              <p:cNvSpPr txBox="1"/>
              <p:nvPr/>
            </p:nvSpPr>
            <p:spPr>
              <a:xfrm>
                <a:off x="792000" y="2808000"/>
                <a:ext cx="2448000" cy="543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5.2</m:t>
                    </m:r>
                    <m:r>
                      <m:t xml:space="preserve">∗</m:t>
                    </m:r>
                    <m:sSup>
                      <m:e>
                        <m:r>
                          <m:t xml:space="preserve">L</m:t>
                        </m:r>
                      </m:e>
                      <m:sup>
                        <m:r>
                          <m:t xml:space="preserve">0.91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Nalazi IBM-a (2)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503640" y="2481480"/>
            <a:ext cx="9071640" cy="295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Menadžment Softverskog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životnog ciklusa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45760" y="1371960"/>
            <a:ext cx="9071640" cy="4641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Lifecycle Management (SLIM)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Uglavnom korisna za projekte sa visokim stepenom truda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je veličina projekta merena u KLOC-ovima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 konstanta tehnologije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je ukupni trud meren u programer-godinama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je broj godina potreban za razvoj softvera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0" name="Formula 3"/>
              <p:cNvSpPr txBox="1"/>
              <p:nvPr/>
            </p:nvSpPr>
            <p:spPr>
              <a:xfrm>
                <a:off x="936000" y="2962800"/>
                <a:ext cx="2628000" cy="421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S</m:t>
                    </m:r>
                    <m:r>
                      <m:t xml:space="preserve">=</m:t>
                    </m:r>
                    <m:r>
                      <m:t xml:space="preserve">C</m:t>
                    </m:r>
                    <m:r>
                      <m:t xml:space="preserve">∗</m:t>
                    </m:r>
                    <m:sSup>
                      <m:e>
                        <m:r>
                          <m:t xml:space="preserve">K</m:t>
                        </m:r>
                      </m:e>
                      <m:sup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1</m:t>
                                </m:r>
                              </m:num>
                              <m:den>
                                <m:r>
                                  <m:t xml:space="preserve">3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m:t xml:space="preserve">∗</m:t>
                    </m:r>
                    <m:sSup>
                      <m:e>
                        <m:r>
                          <m:t xml:space="preserve">t</m:t>
                        </m:r>
                      </m:e>
                      <m:sup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4</m:t>
                                </m:r>
                              </m:num>
                              <m:den>
                                <m:r>
                                  <m:t xml:space="preserve">3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Menadžment Softverskog životnog ciklusa (2)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503640" y="2504880"/>
            <a:ext cx="9071640" cy="29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 Procene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Funkcijskih Poena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 Point Estimation Method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Ovom metodom se relativno precizno dobija veličina projekta merena u SLOC-ovima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 Procene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Funkcijskih Poena (2)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792000" y="1681920"/>
            <a:ext cx="8615520" cy="56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 Procene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Funkcijskih Poena (3)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Svaka funkcija se može okarakterisati kao jedan od sledećih tipova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721800" y="3024000"/>
            <a:ext cx="8434440" cy="309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Uvod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Određivanje vremena i novca potrebnog za izradu projekta je proces koji se sastoji od više koraka.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Taj proces uključuje procenu količine truda, osnivanje plana i izračunavanje cene projekta.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 se ponavlja tokom čitavog životnog ciklusa projekta, kako dolazi do promena zahteva i ostalih faktora.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 Procene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Funkcijskih Poena (4)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Potrebno je svakoj funkciji dodeliti kompleksnost (S - prosto, A - srednje, C - kompleksno) i na osnovu toga dobiti nepromenjeni funkcijski broj (UFC - unadjusted function count)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735840" y="4149720"/>
            <a:ext cx="8801640" cy="297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 Procene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Funkcijskih Poena (5)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 tabele faktora kompleksnosti svakoj stavci dodeliti odgovarajuću vrednost od 0 do 5 gde 0 predstavlja stavku koja najmanje komplikuje projekat, a 5 najviše. Sabrati sve te vrednosti.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222560" y="3856680"/>
            <a:ext cx="7705440" cy="355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 Procene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Funkcijskih Poena (6)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Izračunati faktor kompleksnosti tehnologije koristeći formulu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Izračunati korigovane funkcijske poene koristeći formulu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8" name="Formula 3"/>
              <p:cNvSpPr txBox="1"/>
              <p:nvPr/>
            </p:nvSpPr>
            <p:spPr>
              <a:xfrm>
                <a:off x="1008000" y="2880000"/>
                <a:ext cx="3157560" cy="457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T</m:t>
                        </m:r>
                      </m:e>
                      <m:sub>
                        <m:r>
                          <m:t xml:space="preserve">cf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0.65</m:t>
                    </m:r>
                    <m:r>
                      <m:t xml:space="preserve">+</m:t>
                    </m:r>
                    <m:d>
                      <m:dPr>
                        <m:begChr m:val="("/>
                        <m:endChr m:val=")"/>
                      </m:dPr>
                      <m:e>
                        <m:f>
                          <m:fPr>
                            <m:type m:val="lin"/>
                          </m:fPr>
                          <m:num>
                            <m:r>
                              <m:t xml:space="preserve">N</m:t>
                            </m:r>
                          </m:num>
                          <m:den>
                            <m:r>
                              <m:t xml:space="preserve">100</m:t>
                            </m:r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89" name="Formula 4"/>
              <p:cNvSpPr txBox="1"/>
              <p:nvPr/>
            </p:nvSpPr>
            <p:spPr>
              <a:xfrm>
                <a:off x="936000" y="4536000"/>
                <a:ext cx="2844000" cy="54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FP</m:t>
                    </m:r>
                    <m:r>
                      <m:t xml:space="preserve">=</m:t>
                    </m:r>
                    <m:r>
                      <m:t xml:space="preserve">UFC</m:t>
                    </m:r>
                    <m:r>
                      <m:t xml:space="preserve">∗</m:t>
                    </m:r>
                    <m:sSub>
                      <m:e>
                        <m:r>
                          <m:t xml:space="preserve">T</m:t>
                        </m:r>
                      </m:e>
                      <m:sub>
                        <m:r>
                          <m:t xml:space="preserve">cf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 Procene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Funkcijskih Poena (7)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 tabele konverzije FP u SLOC na osnovu programskog jezika izračunati ukupnu veličinu projekta u SLOC-u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576000" y="3312000"/>
            <a:ext cx="9144000" cy="406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Metod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Funkcijskih Poena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Pošto je prethodni metod bio razvijen na osnovu izrada poslovnih aplikacija, mnogi programeri koji su radili na stvarno-vremenskim sistemima nisu smatrali da je ovaj metod njima upotrebiv.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Zbog toga je razvijena nova metoda bazirana na prethodnoj, a koja uzima u obzir i ostale vrste softvera.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Zove se 3D zato što razmatra 3 dimenzije aplikacije.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Metod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Funkcijskih Poena (2)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Dimenzija podataka - dimenzija preuzeta iz prethodne metode. Obrađuje interne datoteke, ulaz, izlaz, upite...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426600" y="3744000"/>
            <a:ext cx="9149400" cy="309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Metod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Funkcijskih Poena (3)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Funkcijska dimenzija - dimenzija usredsređena na obrade koje se dešavaju unutar sistema.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432000" y="3384000"/>
            <a:ext cx="9143640" cy="280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Metod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Funkcijskih Poena (4)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Dimenzija kontrole - usredsređuje se na aspekt stanja stvarno-vremenskog sistema. Bitni faktori su konkurentnost, dešavanja (event), vreme itd. Vrednost se meri brojem tranzicija stanja potrebnim za određenu aktivnost.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Metod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Funkcijskih Poena (5)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668880" y="1768680"/>
            <a:ext cx="8741520" cy="438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 procene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zasnovan na pseudokodu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Jedan od načina za dobijanje broja linije koda zasnovan na što ranijem pisanju pesudokoda.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Razviti tabelu koja za svaku vrstu iskaza određuje koliko je potrebno linije koda.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 osnovu toga dobiti ukupan broj linija koda.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Procena cene kao proces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504000" y="1508760"/>
            <a:ext cx="9261360" cy="569124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Konstruktivne Cene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Constructive Cost Model (COCOMO)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Jako polularan ali nije onaj koji je najčešće korišćen.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 njega je nastao COCOMO II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Konstruktivne Cene (2)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COCOMO je zasnovan na  osnovu sledeće dve jednačine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MM - procenjeni trud meren u osoba-mesecima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KDSI - hiljade isporučivih linija izvornog koda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TDEV - vreme razvijanja softvera mereno u osoba-mesecima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11" name="Formula 3"/>
              <p:cNvSpPr txBox="1"/>
              <p:nvPr/>
            </p:nvSpPr>
            <p:spPr>
              <a:xfrm>
                <a:off x="972000" y="2808000"/>
                <a:ext cx="2772000" cy="388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MM</m:t>
                    </m:r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∗</m:t>
                    </m:r>
                    <m:r>
                      <m:t xml:space="preserve">KDSI</m:t>
                    </m:r>
                    <m:r>
                      <m:t xml:space="preserve">∗</m:t>
                    </m:r>
                    <m:r>
                      <m:t xml:space="preserve">b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12" name="Formula 4"/>
              <p:cNvSpPr txBox="1"/>
              <p:nvPr/>
            </p:nvSpPr>
            <p:spPr>
              <a:xfrm>
                <a:off x="936000" y="3420000"/>
                <a:ext cx="2916000" cy="396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TDEV</m:t>
                    </m:r>
                    <m:r>
                      <m:t xml:space="preserve">=</m:t>
                    </m:r>
                    <m:r>
                      <m:t xml:space="preserve">c</m:t>
                    </m:r>
                    <m:r>
                      <m:t xml:space="preserve">∗</m:t>
                    </m:r>
                    <m:r>
                      <m:t xml:space="preserve">MM</m:t>
                    </m:r>
                    <m:r>
                      <m:t xml:space="preserve">∗</m:t>
                    </m:r>
                    <m:r>
                      <m:t xml:space="preserve">d</m:t>
                    </m:r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Konstruktivne Cene (3)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Koeficijenti a, b, c i d se uzimaju iz tabele u zavisnosti od načina razvijanja.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1296000" y="2736000"/>
            <a:ext cx="7056000" cy="468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Konstruktivne Cene (4)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COCOMO se sastoji iz sledeća 4 koraka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Odrediti način razvijanja.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Proceniti veličinu projekta u KDSI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Izračunati MM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Izračunati TDEV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COCOMO II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COCOMO II tretira problem kroz 3 faze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delova aplikacije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ranog dizajna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Post-Arhitektonski model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Izračunavanje truda kao dvofazni proces (COCOMO II)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Inicijalna procena plana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1440000" y="2304000"/>
            <a:ext cx="7344000" cy="509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Izračunavanje truda kao dvofazni proces (COCOMO II) (2)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Inicijalna procena plana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Indetifikovati aktovnosti i komponente softvera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Izračunati veličinu softvera (SLOC)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Postaviti parametre cene modela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Generisati raspodelu verovatnoće rasporeda i cena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Proučiti mogućnosti u odnosu na ograničenja i "šta ako" scenarija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Dodati ostale vrednosti truda kao procenat razvojnog truda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Izračunavanje truda kao dvofazni proces (COCOMO II) (3)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Detaljna procena plana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936000" y="2232000"/>
            <a:ext cx="7632000" cy="512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Izračunavanje truda kao dvofazni proces (COCOMO II) (4)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Detaljna procena plana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Proceniti veličinu svake komponente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Postaviti parametre cene modela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Generisati raspodelu verovatnoće mogućih rasporeda i cena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Uneti ostale aktivnosti u master plan, beležeći konflikte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Konvergirati ka krajnjem planu i spremiti paket procene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Procena razvojnog truda 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(COCOMO II)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PM – trud meren osoba-mesecima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– konstanta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 – skalirajući faktor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 – veličina projekta u KLOC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2" name="Formula 3"/>
              <p:cNvSpPr txBox="1"/>
              <p:nvPr/>
            </p:nvSpPr>
            <p:spPr>
              <a:xfrm>
                <a:off x="4766760" y="3644280"/>
                <a:ext cx="72000" cy="16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925560" y="1663200"/>
            <a:ext cx="2386440" cy="64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Procena cene kao proces (2)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504000" y="1591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Inicijalna procena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Provera sa zainteresovanim stranama oko izvodljivosti inicijalnog plana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Detaljna procena projekta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Konsolidacija plana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Određivanje rasporeda plana i cene potrebne da se projekat završi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Arhivirati podatke nakon završetka projekta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cene promenljivosti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Koraci ove metode su: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Odrediti cenu projekat bez ikakvih nepredvidivih cena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Odrediti dužinu trajanja projekta bez nepredvidivih događaja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Proceniti broj izmena u jedinici vremena.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StarSymbol"/>
              <a:buAutoNum type="arabicPeriod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Odrediti prosečnu cenu promene kao deo originalne procene.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cene promenljivosti (2)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Formula za račnunanje cene promenljivosti je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CV - cena promenljivosti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- broj izmena koje se dese u projektu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pt-BR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- koeficijent promenljivosti cene od izmene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μ - prosečna cena izmene kao decimala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 - originalna cena projekta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8" name="Formula 3"/>
              <p:cNvSpPr txBox="1"/>
              <p:nvPr/>
            </p:nvSpPr>
            <p:spPr>
              <a:xfrm>
                <a:off x="4766760" y="3644280"/>
                <a:ext cx="719640" cy="35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39" name="Formula 4"/>
              <p:cNvSpPr txBox="1"/>
              <p:nvPr/>
            </p:nvSpPr>
            <p:spPr>
              <a:xfrm>
                <a:off x="1080000" y="2448000"/>
                <a:ext cx="3024000" cy="388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CV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n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∗</m:t>
                        </m:r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f</m:t>
                                    </m:r>
                                  </m:e>
                                  <m:sub>
                                    <m:r>
                                      <m:t xml:space="preserve">c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∗</m:t>
                        </m:r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μ</m:t>
                                    </m:r>
                                  </m:e>
                                  <m:sub>
                                    <m:r>
                                      <m:t xml:space="preserve">c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C</m:t>
                                </m:r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Promenljivost procene kao funkcija perioda trajanja projekta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1224000" y="1788480"/>
            <a:ext cx="7848000" cy="548352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Promenljivost procene kao funkcija perioda trajanja projekta (2)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390960" y="2160000"/>
            <a:ext cx="9545040" cy="471132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Promenljivost procene kao funkcija perioda trajanja projekta (3)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Što je više vremena prošlo u radu na projektu, to tačnije možemo proceniti kad će se projekat završiti, koliko truda će nam biti potrebno i koliko će to sve koštati.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 grafu vidimo optimističku i pesimističku procenu. Kako vreme odmiče, razlika se smanjuje.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Određivanje cene i veličine softverskih projekata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Više od 40 godina je u sofverskoj industriji bilo pokušaja da se osnuju metode za precizno   određivanje cene i veličine projekata.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Nedostatak sličnosti između projekata određivanje čini težim, međutim određivanje sličnih elemenata doprinosi olakšanju.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Veliki broj softverskih naučnika je odabralo da proučava projekte u smislu težine, rizika i kompleksnosti i da proučava veštine ljudi koji će raditi na projektu.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Određivanje cene i veličine softverskih projekata (2)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Menadžerski aspekt je uglavnom bio ignorisan.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Istraživanja su pokazala da tehnike procene pokazuju da je stopa greške 85% do 610% na samom početku projekta, odnosno 50% do 100% nakon kalibracije.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Jedan od načina za određivanje jeste procena broja linija izvornog koda ( source lines of code - SLOC)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Application>LibreOffice/5.1.4.2$Windows_x86 LibreOffice_project/f99d75f39f1c57ebdd7ffc5f42867c12031db97a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2015-08-05T16:57:16Z</dcterms:created>
  <dc:creator>eduardunix </dc:creator>
  <dc:description/>
  <dc:language>sr-Latn-RS</dc:language>
  <cp:lastModifiedBy/>
  <dcterms:modified xsi:type="dcterms:W3CDTF">2016-09-28T00:14:11Z</dcterms:modified>
  <cp:revision>28</cp:revision>
  <dc:subject/>
  <dc:title/>
</cp:coreProperties>
</file>